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93" r:id="rId2"/>
    <p:sldId id="259" r:id="rId3"/>
    <p:sldId id="321" r:id="rId4"/>
    <p:sldId id="296" r:id="rId5"/>
    <p:sldId id="322" r:id="rId6"/>
    <p:sldId id="327" r:id="rId7"/>
    <p:sldId id="326" r:id="rId8"/>
    <p:sldId id="334" r:id="rId9"/>
    <p:sldId id="325" r:id="rId10"/>
    <p:sldId id="328" r:id="rId11"/>
    <p:sldId id="329" r:id="rId12"/>
    <p:sldId id="341" r:id="rId13"/>
    <p:sldId id="324" r:id="rId14"/>
    <p:sldId id="332" r:id="rId15"/>
    <p:sldId id="342" r:id="rId16"/>
    <p:sldId id="333" r:id="rId17"/>
    <p:sldId id="336" r:id="rId18"/>
    <p:sldId id="343" r:id="rId19"/>
    <p:sldId id="337" r:id="rId20"/>
    <p:sldId id="338" r:id="rId21"/>
    <p:sldId id="330" r:id="rId22"/>
    <p:sldId id="331" r:id="rId23"/>
    <p:sldId id="339" r:id="rId24"/>
    <p:sldId id="323" r:id="rId25"/>
    <p:sldId id="297" r:id="rId26"/>
  </p:sldIdLst>
  <p:sldSz cx="9144000" cy="6858000" type="screen4x3"/>
  <p:notesSz cx="6858000" cy="9144000"/>
  <p:embeddedFontLst>
    <p:embeddedFont>
      <p:font typeface="Noto Sans" charset="0"/>
      <p:regular r:id="rId29"/>
    </p:embeddedFont>
    <p:embeddedFont>
      <p:font typeface="맑은 고딕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FB7"/>
    <a:srgbClr val="43B2AF"/>
    <a:srgbClr val="799BC5"/>
    <a:srgbClr val="B2C6DE"/>
    <a:srgbClr val="8DD3D3"/>
    <a:srgbClr val="E093CE"/>
    <a:srgbClr val="F6D6F5"/>
    <a:srgbClr val="E3A1D3"/>
    <a:srgbClr val="F1CFE9"/>
    <a:srgbClr val="736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100" d="100"/>
          <a:sy n="100" d="100"/>
        </p:scale>
        <p:origin x="-84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88640" y="3068960"/>
            <a:ext cx="3744416" cy="4823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67544" y="1484784"/>
            <a:ext cx="5185592" cy="1584176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baseline="0" dirty="0">
                <a:solidFill>
                  <a:srgbClr val="43B2AF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237312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237312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237312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231284" y="3980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070C0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</a:t>
            </a:r>
            <a:r>
              <a:rPr lang="ko-KR" altLang="en-US" dirty="0" smtClean="0"/>
              <a:t>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231284" y="3980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accent3">
                    <a:lumMod val="50000"/>
                  </a:schemeClr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043608" y="1196752"/>
            <a:ext cx="378042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43B2AF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188132" y="3068960"/>
            <a:ext cx="3744416" cy="482325"/>
          </a:xfrm>
        </p:spPr>
        <p:txBody>
          <a:bodyPr/>
          <a:lstStyle/>
          <a:p>
            <a:r>
              <a:rPr lang="ko-KR" altLang="en-US" dirty="0" smtClean="0"/>
              <a:t>김민</a:t>
            </a:r>
            <a:r>
              <a:rPr lang="ko-KR" altLang="en-US" dirty="0"/>
              <a:t>석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67544" y="1484784"/>
            <a:ext cx="5185592" cy="1584176"/>
          </a:xfrm>
        </p:spPr>
        <p:txBody>
          <a:bodyPr/>
          <a:lstStyle/>
          <a:p>
            <a:pPr algn="l"/>
            <a:r>
              <a:rPr lang="en-US" altLang="ko-KR" sz="2400" b="1" dirty="0"/>
              <a:t>A Meta-Analysis of the Impact of </a:t>
            </a:r>
            <a:r>
              <a:rPr lang="en-US" altLang="ko-KR" sz="2400" b="1" dirty="0" err="1"/>
              <a:t>Monensin</a:t>
            </a:r>
            <a:r>
              <a:rPr lang="en-US" altLang="ko-KR" sz="2400" b="1" dirty="0"/>
              <a:t> in Lactating Dairy Cattle.</a:t>
            </a:r>
            <a:br>
              <a:rPr lang="en-US" altLang="ko-KR" sz="2400" b="1" dirty="0"/>
            </a:br>
            <a:r>
              <a:rPr lang="en-US" altLang="ko-KR" sz="2400" b="1" dirty="0"/>
              <a:t>Part 2. Production Effects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1224580" y="3429000"/>
            <a:ext cx="3671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환경과 영양</a:t>
            </a:r>
            <a:endParaRPr kumimoji="1"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6143644"/>
            <a:ext cx="759597" cy="36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" y="1613421"/>
            <a:ext cx="7659169" cy="3905795"/>
          </a:xfrm>
        </p:spPr>
      </p:pic>
    </p:spTree>
    <p:extLst>
      <p:ext uri="{BB962C8B-B14F-4D97-AF65-F5344CB8AC3E}">
        <p14:creationId xmlns:p14="http://schemas.microsoft.com/office/powerpoint/2010/main" val="23964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9" y="1432421"/>
            <a:ext cx="7725854" cy="4267796"/>
          </a:xfrm>
        </p:spPr>
      </p:pic>
    </p:spTree>
    <p:extLst>
      <p:ext uri="{BB962C8B-B14F-4D97-AF65-F5344CB8AC3E}">
        <p14:creationId xmlns:p14="http://schemas.microsoft.com/office/powerpoint/2010/main" val="285671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9512" y="4797152"/>
            <a:ext cx="871296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Figure 1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. Forest plot of the effect of </a:t>
            </a:r>
            <a:r>
              <a:rPr kumimoji="1" lang="en-US" altLang="ko-KR" sz="11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monensin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on DMI in lactating dairy cows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Figure </a:t>
            </a: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2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. Forest plot of the effect of </a:t>
            </a:r>
            <a:r>
              <a:rPr kumimoji="1" lang="en-US" altLang="ko-KR" sz="11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monensin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on milk yield in lactating dairy cows</a:t>
            </a:r>
            <a:endParaRPr kumimoji="1" lang="en-US" altLang="ko-KR" sz="1100" dirty="0" smtClean="0">
              <a:solidFill>
                <a:schemeClr val="bg1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91680" y="395953"/>
            <a:ext cx="2808312" cy="584775"/>
            <a:chOff x="1691680" y="533025"/>
            <a:chExt cx="2808312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691680" y="533025"/>
              <a:ext cx="280831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Result</a:t>
              </a:r>
              <a:endParaRPr kumimoji="1" lang="en-US" altLang="ko-KR" sz="1400" b="1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91680" y="836712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endParaRPr lang="en-US" altLang="ko-KR" sz="1100" dirty="0"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33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9" y="1341438"/>
            <a:ext cx="6878714" cy="4665662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6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63" y="1125538"/>
            <a:ext cx="6980286" cy="4881562"/>
          </a:xfrm>
        </p:spPr>
      </p:pic>
    </p:spTree>
    <p:extLst>
      <p:ext uri="{BB962C8B-B14F-4D97-AF65-F5344CB8AC3E}">
        <p14:creationId xmlns:p14="http://schemas.microsoft.com/office/powerpoint/2010/main" val="377570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9512" y="4797152"/>
            <a:ext cx="871296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Figure 3-A. 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Forest plot of the effect of </a:t>
            </a:r>
            <a:r>
              <a:rPr kumimoji="1" lang="en-US" altLang="ko-KR" sz="11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monensin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on </a:t>
            </a: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milk 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fat (%) in lactating dairy </a:t>
            </a: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cows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Figure 3-B. 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Forest plot of the effect of </a:t>
            </a:r>
            <a:r>
              <a:rPr kumimoji="1" lang="en-US" altLang="ko-KR" sz="11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monensin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on milk fat yield (kg/d) in lactating dairy cows</a:t>
            </a:r>
            <a:endParaRPr kumimoji="1" lang="en-US" altLang="ko-KR" sz="1100" dirty="0" smtClean="0">
              <a:solidFill>
                <a:schemeClr val="bg1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91680" y="395953"/>
            <a:ext cx="2808312" cy="584775"/>
            <a:chOff x="1691680" y="533025"/>
            <a:chExt cx="2808312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691680" y="533025"/>
              <a:ext cx="280831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Result</a:t>
              </a:r>
              <a:endParaRPr kumimoji="1" lang="en-US" altLang="ko-KR" sz="1400" b="1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91680" y="836712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endParaRPr lang="en-US" altLang="ko-KR" sz="1100" dirty="0"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49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16" y="1125538"/>
            <a:ext cx="6611381" cy="4881562"/>
          </a:xfrm>
        </p:spPr>
      </p:pic>
    </p:spTree>
    <p:extLst>
      <p:ext uri="{BB962C8B-B14F-4D97-AF65-F5344CB8AC3E}">
        <p14:creationId xmlns:p14="http://schemas.microsoft.com/office/powerpoint/2010/main" val="333990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67" y="1125538"/>
            <a:ext cx="6688079" cy="4881562"/>
          </a:xfrm>
        </p:spPr>
      </p:pic>
    </p:spTree>
    <p:extLst>
      <p:ext uri="{BB962C8B-B14F-4D97-AF65-F5344CB8AC3E}">
        <p14:creationId xmlns:p14="http://schemas.microsoft.com/office/powerpoint/2010/main" val="2024693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9512" y="4797152"/>
            <a:ext cx="871296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Figure 4-A. 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Forest plot of the effect of </a:t>
            </a:r>
            <a:r>
              <a:rPr kumimoji="1" lang="en-US" altLang="ko-KR" sz="11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monensin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on milk protein (%) in lactating dairy cows</a:t>
            </a:r>
            <a:endParaRPr kumimoji="1" lang="en-US" altLang="ko-KR" sz="1100" dirty="0" smtClean="0">
              <a:solidFill>
                <a:schemeClr val="bg1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Figure 4-B. 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Forest plot of the effect of </a:t>
            </a:r>
            <a:r>
              <a:rPr kumimoji="1" lang="en-US" altLang="ko-KR" sz="11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monensin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on milk protein yield (kg/d) in lactating dairy cows</a:t>
            </a:r>
            <a:endParaRPr kumimoji="1" lang="en-US" altLang="ko-KR" sz="1100" dirty="0" smtClean="0">
              <a:solidFill>
                <a:schemeClr val="bg1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91680" y="395953"/>
            <a:ext cx="2808312" cy="584775"/>
            <a:chOff x="1691680" y="533025"/>
            <a:chExt cx="2808312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691680" y="533025"/>
              <a:ext cx="280831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Result</a:t>
              </a:r>
              <a:endParaRPr kumimoji="1" lang="en-US" altLang="ko-KR" sz="1400" b="1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91680" y="836712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endParaRPr lang="en-US" altLang="ko-KR" sz="1100" dirty="0"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8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9" y="1125538"/>
            <a:ext cx="6542415" cy="4881562"/>
          </a:xfrm>
        </p:spPr>
      </p:pic>
    </p:spTree>
    <p:extLst>
      <p:ext uri="{BB962C8B-B14F-4D97-AF65-F5344CB8AC3E}">
        <p14:creationId xmlns:p14="http://schemas.microsoft.com/office/powerpoint/2010/main" val="197371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827584" y="1160041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799BC5"/>
                </a:solidFill>
                <a:latin typeface="Noto Sans" pitchFamily="34" charset="0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99BC5"/>
              </a:solidFill>
              <a:latin typeface="Noto Sans" pitchFamily="34" charset="0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99863" y="1988840"/>
            <a:ext cx="3800129" cy="573960"/>
            <a:chOff x="699863" y="1988840"/>
            <a:chExt cx="3800129" cy="57396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1331342" y="198884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chemeClr val="accent5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Introduction</a:t>
              </a:r>
              <a:endParaRPr lang="en-US" altLang="ko-KR" sz="1400" b="1" dirty="0">
                <a:solidFill>
                  <a:schemeClr val="accent5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1331342" y="2316579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Monensin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699863" y="2083832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accent3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99863" y="2714745"/>
            <a:ext cx="3800129" cy="573960"/>
            <a:chOff x="699863" y="2714745"/>
            <a:chExt cx="3800129" cy="57396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331342" y="2714745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 smtClean="0">
                  <a:solidFill>
                    <a:schemeClr val="accent5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Meterial</a:t>
              </a:r>
              <a:endParaRPr lang="en-US" altLang="ko-KR" sz="1400" b="1" dirty="0">
                <a:solidFill>
                  <a:schemeClr val="accent5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1331342" y="3042484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Search engine, Keyword, Data set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699863" y="2809737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accent3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99863" y="3440650"/>
            <a:ext cx="3800129" cy="573960"/>
            <a:chOff x="699863" y="3440650"/>
            <a:chExt cx="3800129" cy="573960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1331342" y="344065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chemeClr val="accent5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Method</a:t>
              </a:r>
              <a:endParaRPr lang="en-US" altLang="ko-KR" sz="1400" b="1" dirty="0">
                <a:solidFill>
                  <a:schemeClr val="accent5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1331342" y="3768389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Data for meta-analysis 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699863" y="3535642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accent3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99863" y="4166555"/>
            <a:ext cx="3800129" cy="573960"/>
            <a:chOff x="699863" y="4166555"/>
            <a:chExt cx="3800129" cy="573960"/>
          </a:xfrm>
        </p:grpSpPr>
        <p:sp>
          <p:nvSpPr>
            <p:cNvPr id="65" name="Text Box 5"/>
            <p:cNvSpPr txBox="1">
              <a:spLocks noChangeArrowheads="1"/>
            </p:cNvSpPr>
            <p:nvPr/>
          </p:nvSpPr>
          <p:spPr bwMode="auto">
            <a:xfrm>
              <a:off x="1331342" y="4166555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chemeClr val="accent5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Result</a:t>
              </a:r>
              <a:endParaRPr lang="en-US" altLang="ko-KR" sz="1400" b="1" dirty="0">
                <a:solidFill>
                  <a:schemeClr val="accent5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66" name="Text Box 11"/>
            <p:cNvSpPr txBox="1">
              <a:spLocks noChangeArrowheads="1"/>
            </p:cNvSpPr>
            <p:nvPr/>
          </p:nvSpPr>
          <p:spPr bwMode="auto">
            <a:xfrm>
              <a:off x="1331342" y="4494294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Table &amp; Forest plot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7" name="TextBox 13"/>
            <p:cNvSpPr txBox="1">
              <a:spLocks noChangeArrowheads="1"/>
            </p:cNvSpPr>
            <p:nvPr/>
          </p:nvSpPr>
          <p:spPr bwMode="auto">
            <a:xfrm>
              <a:off x="699863" y="4261547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accent3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99863" y="4892461"/>
            <a:ext cx="3800129" cy="573960"/>
            <a:chOff x="699863" y="4892461"/>
            <a:chExt cx="3800129" cy="573960"/>
          </a:xfrm>
        </p:grpSpPr>
        <p:sp>
          <p:nvSpPr>
            <p:cNvPr id="70" name="Text Box 5"/>
            <p:cNvSpPr txBox="1">
              <a:spLocks noChangeArrowheads="1"/>
            </p:cNvSpPr>
            <p:nvPr/>
          </p:nvSpPr>
          <p:spPr bwMode="auto">
            <a:xfrm>
              <a:off x="1331342" y="4892461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 smtClean="0">
                  <a:solidFill>
                    <a:schemeClr val="accent5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Conclutions</a:t>
              </a:r>
              <a:endParaRPr lang="en-US" altLang="ko-KR" sz="1400" b="1" dirty="0">
                <a:solidFill>
                  <a:schemeClr val="accent5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71" name="Text Box 11"/>
            <p:cNvSpPr txBox="1">
              <a:spLocks noChangeArrowheads="1"/>
            </p:cNvSpPr>
            <p:nvPr/>
          </p:nvSpPr>
          <p:spPr bwMode="auto">
            <a:xfrm>
              <a:off x="1331342" y="5220200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2" name="TextBox 13"/>
            <p:cNvSpPr txBox="1">
              <a:spLocks noChangeArrowheads="1"/>
            </p:cNvSpPr>
            <p:nvPr/>
          </p:nvSpPr>
          <p:spPr bwMode="auto">
            <a:xfrm>
              <a:off x="699863" y="4987453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accent3">
                    <a:lumMod val="75000"/>
                  </a:schemeClr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58" y="1125538"/>
            <a:ext cx="6610097" cy="4881562"/>
          </a:xfrm>
        </p:spPr>
      </p:pic>
    </p:spTree>
    <p:extLst>
      <p:ext uri="{BB962C8B-B14F-4D97-AF65-F5344CB8AC3E}">
        <p14:creationId xmlns:p14="http://schemas.microsoft.com/office/powerpoint/2010/main" val="166164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5" y="1125538"/>
            <a:ext cx="7281663" cy="4881562"/>
          </a:xfrm>
        </p:spPr>
      </p:pic>
    </p:spTree>
    <p:extLst>
      <p:ext uri="{BB962C8B-B14F-4D97-AF65-F5344CB8AC3E}">
        <p14:creationId xmlns:p14="http://schemas.microsoft.com/office/powerpoint/2010/main" val="428715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4" y="1125538"/>
            <a:ext cx="7149945" cy="4881562"/>
          </a:xfrm>
        </p:spPr>
      </p:pic>
    </p:spTree>
    <p:extLst>
      <p:ext uri="{BB962C8B-B14F-4D97-AF65-F5344CB8AC3E}">
        <p14:creationId xmlns:p14="http://schemas.microsoft.com/office/powerpoint/2010/main" val="4233989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550638"/>
            <a:ext cx="8402637" cy="4031362"/>
          </a:xfrm>
        </p:spPr>
      </p:pic>
    </p:spTree>
    <p:extLst>
      <p:ext uri="{BB962C8B-B14F-4D97-AF65-F5344CB8AC3E}">
        <p14:creationId xmlns:p14="http://schemas.microsoft.com/office/powerpoint/2010/main" val="4144916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 smtClean="0"/>
              <a:t>젖소 사료에 </a:t>
            </a:r>
            <a:r>
              <a:rPr lang="en-US" altLang="ko-KR" dirty="0" err="1" smtClean="0"/>
              <a:t>Monensin</a:t>
            </a:r>
            <a:r>
              <a:rPr lang="ko-KR" altLang="en-US" dirty="0" smtClean="0"/>
              <a:t>을 급여한 결과 </a:t>
            </a:r>
            <a:endParaRPr lang="en-US" altLang="ko-KR" dirty="0" smtClean="0"/>
          </a:p>
          <a:p>
            <a:pPr fontAlgn="base" latinLnBrk="0"/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우유 </a:t>
            </a:r>
            <a:r>
              <a:rPr lang="ko-KR" altLang="en-US" dirty="0"/>
              <a:t>생산량이 증가하고 </a:t>
            </a:r>
            <a:r>
              <a:rPr lang="en-US" altLang="ko-KR" dirty="0"/>
              <a:t>DMI</a:t>
            </a:r>
            <a:r>
              <a:rPr lang="ko-KR" altLang="en-US" dirty="0"/>
              <a:t>가 </a:t>
            </a:r>
            <a:r>
              <a:rPr lang="ko-KR" altLang="en-US" dirty="0" smtClean="0"/>
              <a:t>감소하며 우유 </a:t>
            </a:r>
            <a:r>
              <a:rPr lang="ko-KR" altLang="en-US" dirty="0"/>
              <a:t>생산 효율이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유단백과</a:t>
            </a:r>
            <a:r>
              <a:rPr lang="ko-KR" altLang="en-US" dirty="0" smtClean="0"/>
              <a:t> 유지방 산출량에 대한 영향은 이질적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사료에 의존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사료에서 불포화지방산을 많이 섭취하면 유지방 총량이 감소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반추위 </a:t>
            </a:r>
            <a:r>
              <a:rPr lang="en-US" altLang="ko-KR" dirty="0" smtClean="0"/>
              <a:t>peptide </a:t>
            </a:r>
            <a:r>
              <a:rPr lang="ko-KR" altLang="en-US" dirty="0" smtClean="0"/>
              <a:t>농도가 약 </a:t>
            </a:r>
            <a:r>
              <a:rPr lang="en-US" altLang="ko-KR" dirty="0" smtClean="0"/>
              <a:t>140%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초과 하면 </a:t>
            </a:r>
            <a:r>
              <a:rPr lang="ko-KR" altLang="en-US" dirty="0" err="1" smtClean="0"/>
              <a:t>유단백</a:t>
            </a:r>
            <a:r>
              <a:rPr lang="ko-KR" altLang="en-US" dirty="0" smtClean="0"/>
              <a:t> 수율 증가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조사료 기반 사료와 </a:t>
            </a:r>
            <a:r>
              <a:rPr lang="en-US" altLang="ko-KR" dirty="0" err="1" smtClean="0"/>
              <a:t>Monensin</a:t>
            </a:r>
            <a:r>
              <a:rPr lang="ko-KR" altLang="en-US" dirty="0" smtClean="0"/>
              <a:t>이 드레싱된 사료는 </a:t>
            </a:r>
            <a:r>
              <a:rPr lang="en-US" altLang="ko-KR" dirty="0" err="1" smtClean="0"/>
              <a:t>Monensin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성분 반응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에 긍정적인 영향을 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BCS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BW</a:t>
            </a:r>
            <a:r>
              <a:rPr lang="ko-KR" altLang="en-US" dirty="0"/>
              <a:t> </a:t>
            </a:r>
            <a:r>
              <a:rPr lang="ko-KR" altLang="en-US" dirty="0" smtClean="0"/>
              <a:t>증가에 미약하게 영향을 줌</a:t>
            </a:r>
            <a:endParaRPr lang="en-US" altLang="ko-KR" dirty="0" smtClean="0"/>
          </a:p>
          <a:p>
            <a:r>
              <a:rPr lang="en-US" altLang="ko-KR" dirty="0" smtClean="0"/>
              <a:t>   (</a:t>
            </a:r>
            <a:r>
              <a:rPr lang="ko-KR" altLang="en-US" dirty="0" smtClean="0"/>
              <a:t>수유 단계와 급여량에 따라 달라진다</a:t>
            </a:r>
            <a:r>
              <a:rPr lang="en-US" altLang="ko-KR" smtClean="0"/>
              <a:t>.)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Monensin</a:t>
            </a:r>
            <a:r>
              <a:rPr lang="ko-KR" altLang="en-US" dirty="0" smtClean="0"/>
              <a:t>은 우유에서 </a:t>
            </a:r>
            <a:r>
              <a:rPr lang="en-US" altLang="ko-KR" dirty="0"/>
              <a:t>CLA</a:t>
            </a:r>
            <a:r>
              <a:rPr lang="ko-KR" altLang="en-US" dirty="0"/>
              <a:t>의 비율을 증가시켰다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703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43608" y="1196752"/>
            <a:ext cx="3780420" cy="2376264"/>
          </a:xfrm>
        </p:spPr>
        <p:txBody>
          <a:bodyPr/>
          <a:lstStyle/>
          <a:p>
            <a:r>
              <a:rPr lang="en-US" altLang="ko-KR" smtClean="0"/>
              <a:t>THANK</a:t>
            </a:r>
            <a:br>
              <a:rPr lang="en-US" altLang="ko-KR" smtClean="0"/>
            </a:br>
            <a:r>
              <a:rPr lang="en-US" altLang="ko-KR" smtClean="0"/>
              <a:t>YOU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41630" y="3429000"/>
            <a:ext cx="338437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73657C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Yesform.com contribute not only to </a:t>
            </a:r>
            <a:r>
              <a:rPr kumimoji="1" lang="en-US" altLang="ko-KR" sz="1000" dirty="0" smtClean="0">
                <a:solidFill>
                  <a:srgbClr val="73657C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forms </a:t>
            </a:r>
            <a:r>
              <a:rPr kumimoji="1" lang="en-US" altLang="ko-KR" sz="1000">
                <a:solidFill>
                  <a:srgbClr val="73657C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&amp; </a:t>
            </a:r>
            <a:r>
              <a:rPr kumimoji="1" lang="en-US" altLang="ko-KR" sz="1000" smtClean="0">
                <a:solidFill>
                  <a:srgbClr val="73657C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documents but </a:t>
            </a:r>
            <a:r>
              <a:rPr kumimoji="1" lang="en-US" altLang="ko-KR" sz="1000" dirty="0">
                <a:solidFill>
                  <a:srgbClr val="73657C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also </a:t>
            </a:r>
            <a:r>
              <a:rPr kumimoji="1" lang="en-US" altLang="ko-KR" sz="1000" dirty="0" smtClean="0">
                <a:solidFill>
                  <a:srgbClr val="73657C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success vision through </a:t>
            </a:r>
            <a:r>
              <a:rPr kumimoji="1" lang="en-US" altLang="ko-KR" sz="1000">
                <a:solidFill>
                  <a:srgbClr val="73657C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business </a:t>
            </a:r>
            <a:r>
              <a:rPr kumimoji="1" lang="en-US" altLang="ko-KR" sz="1000" smtClean="0">
                <a:solidFill>
                  <a:srgbClr val="73657C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consultation and </a:t>
            </a:r>
            <a:r>
              <a:rPr kumimoji="1" lang="en-US" altLang="ko-KR" sz="1000" dirty="0">
                <a:solidFill>
                  <a:srgbClr val="73657C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whole heart companionship.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4149080"/>
            <a:ext cx="8402525" cy="1857350"/>
          </a:xfrm>
        </p:spPr>
        <p:txBody>
          <a:bodyPr>
            <a:noAutofit/>
          </a:bodyPr>
          <a:lstStyle/>
          <a:p>
            <a:r>
              <a:rPr lang="en-US" altLang="ko-KR" sz="1500" dirty="0" err="1" smtClean="0"/>
              <a:t>Monensin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is a carboxylic polyether </a:t>
            </a:r>
            <a:r>
              <a:rPr lang="en-US" altLang="ko-KR" sz="1500" dirty="0" err="1"/>
              <a:t>ionophore</a:t>
            </a:r>
            <a:r>
              <a:rPr lang="en-US" altLang="ko-KR" sz="1500" dirty="0"/>
              <a:t> provided to cattle, orally, as a sodium salt. </a:t>
            </a:r>
            <a:endParaRPr lang="en-US" altLang="ko-KR" sz="1500" dirty="0" smtClean="0"/>
          </a:p>
          <a:p>
            <a:r>
              <a:rPr lang="en-US" altLang="ko-KR" sz="1500" dirty="0" err="1" smtClean="0"/>
              <a:t>Ionophores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modify the transport of ions across bacterial cell walls and selectively inhibit </a:t>
            </a:r>
            <a:endParaRPr lang="en-US" altLang="ko-KR" sz="1500" dirty="0" smtClean="0"/>
          </a:p>
          <a:p>
            <a:r>
              <a:rPr lang="en-US" altLang="ko-KR" sz="1500" dirty="0" smtClean="0"/>
              <a:t>gram-positive </a:t>
            </a:r>
            <a:r>
              <a:rPr lang="en-US" altLang="ko-KR" sz="1500" dirty="0"/>
              <a:t>bacteria rather than gram-negative bacteria because of differences </a:t>
            </a:r>
            <a:r>
              <a:rPr lang="en-US" altLang="ko-KR" sz="1500" dirty="0" smtClean="0"/>
              <a:t>in </a:t>
            </a:r>
          </a:p>
          <a:p>
            <a:r>
              <a:rPr lang="en-US" altLang="ko-KR" sz="1500" dirty="0" smtClean="0"/>
              <a:t>bacterial </a:t>
            </a:r>
            <a:r>
              <a:rPr lang="en-US" altLang="ko-KR" sz="1500" dirty="0"/>
              <a:t>cell </a:t>
            </a:r>
            <a:r>
              <a:rPr lang="en-US" altLang="ko-KR" sz="1500" dirty="0" smtClean="0"/>
              <a:t>wall </a:t>
            </a:r>
            <a:r>
              <a:rPr lang="en-US" altLang="ko-KR" sz="1500" dirty="0"/>
              <a:t>structure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MONENSIN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916832"/>
            <a:ext cx="4220164" cy="15908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3933056"/>
            <a:ext cx="8402525" cy="207337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검색엔진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Pubmed</a:t>
            </a:r>
            <a:r>
              <a:rPr lang="en-US" altLang="ko-KR" dirty="0" smtClean="0"/>
              <a:t>, Agricola, CAB, Google Scholar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키워드</a:t>
            </a:r>
            <a:r>
              <a:rPr lang="en-US" altLang="ko-KR" dirty="0" smtClean="0"/>
              <a:t> : ‘</a:t>
            </a:r>
            <a:r>
              <a:rPr lang="en-US" altLang="ko-KR" dirty="0" err="1" smtClean="0"/>
              <a:t>monensin</a:t>
            </a:r>
            <a:r>
              <a:rPr lang="en-US" altLang="ko-KR" dirty="0" smtClean="0"/>
              <a:t> and cattle’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monensin</a:t>
            </a:r>
            <a:r>
              <a:rPr lang="en-US" altLang="ko-KR" dirty="0" smtClean="0"/>
              <a:t> and cow’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데이터 셋</a:t>
            </a:r>
            <a:r>
              <a:rPr lang="en-US" altLang="ko-KR" dirty="0" smtClean="0"/>
              <a:t> : 36</a:t>
            </a:r>
            <a:r>
              <a:rPr lang="ko-KR" altLang="en-US" dirty="0" smtClean="0"/>
              <a:t>개 의 논문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분석 프로그램 </a:t>
            </a:r>
            <a:r>
              <a:rPr lang="en-US" altLang="ko-KR" dirty="0" smtClean="0"/>
              <a:t>: STATA s/w </a:t>
            </a:r>
            <a:r>
              <a:rPr lang="it-IT" altLang="ko-KR" dirty="0" smtClean="0"/>
              <a:t>(Intercooled </a:t>
            </a:r>
            <a:r>
              <a:rPr lang="it-IT" altLang="ko-KR" dirty="0"/>
              <a:t>Stata V. 9.0, College Station, TX)</a:t>
            </a:r>
            <a:endParaRPr lang="en-US" altLang="ko-KR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Materials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3915178" cy="1584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00808"/>
            <a:ext cx="3888432" cy="15841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4665662"/>
          </a:xfrm>
        </p:spPr>
        <p:txBody>
          <a:bodyPr>
            <a:noAutofit/>
          </a:bodyPr>
          <a:lstStyle/>
          <a:p>
            <a:r>
              <a:rPr lang="ko-KR" altLang="en-US" sz="1500" dirty="0" smtClean="0"/>
              <a:t>분석 자료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err="1" smtClean="0"/>
              <a:t>Monensin</a:t>
            </a:r>
            <a:r>
              <a:rPr lang="en-US" altLang="ko-KR" sz="1500" dirty="0" smtClean="0"/>
              <a:t> dose(mg/d)</a:t>
            </a:r>
          </a:p>
          <a:p>
            <a:endParaRPr lang="en-US" altLang="ko-KR" sz="1500" dirty="0"/>
          </a:p>
          <a:p>
            <a:r>
              <a:rPr lang="en-US" altLang="ko-KR" sz="1500" dirty="0" smtClean="0"/>
              <a:t>Form of </a:t>
            </a:r>
            <a:r>
              <a:rPr lang="en-US" altLang="ko-KR" sz="1500" dirty="0" err="1" smtClean="0"/>
              <a:t>monensin</a:t>
            </a:r>
            <a:r>
              <a:rPr lang="en-US" altLang="ko-KR" sz="1500" dirty="0" smtClean="0"/>
              <a:t> (</a:t>
            </a:r>
            <a:r>
              <a:rPr lang="en-US" altLang="ko-KR" sz="1500" dirty="0" err="1" smtClean="0"/>
              <a:t>Topdress</a:t>
            </a:r>
            <a:r>
              <a:rPr lang="en-US" altLang="ko-KR" sz="1500" dirty="0" smtClean="0"/>
              <a:t>, CRC, TMR)</a:t>
            </a:r>
          </a:p>
          <a:p>
            <a:endParaRPr lang="en-US" altLang="ko-KR" sz="1500" dirty="0"/>
          </a:p>
          <a:p>
            <a:r>
              <a:rPr lang="en-US" altLang="ko-KR" sz="1500" dirty="0" smtClean="0"/>
              <a:t>Total cows</a:t>
            </a:r>
          </a:p>
          <a:p>
            <a:endParaRPr lang="en-US" altLang="ko-KR" sz="1500" dirty="0"/>
          </a:p>
          <a:p>
            <a:r>
              <a:rPr lang="en-US" altLang="ko-KR" sz="1500" dirty="0" smtClean="0"/>
              <a:t>Trial sites</a:t>
            </a:r>
          </a:p>
          <a:p>
            <a:endParaRPr lang="en-US" altLang="ko-KR" sz="1500" dirty="0"/>
          </a:p>
          <a:p>
            <a:r>
              <a:rPr lang="en-US" altLang="ko-KR" sz="1500" dirty="0" smtClean="0"/>
              <a:t>Diet type(Component, Pasture, TMR)</a:t>
            </a:r>
          </a:p>
          <a:p>
            <a:endParaRPr lang="en-US" altLang="ko-KR" sz="1500" dirty="0"/>
          </a:p>
          <a:p>
            <a:endParaRPr lang="en-US" altLang="ko-KR" sz="15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00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4665662"/>
          </a:xfrm>
        </p:spPr>
        <p:txBody>
          <a:bodyPr>
            <a:noAutofit/>
          </a:bodyPr>
          <a:lstStyle/>
          <a:p>
            <a:r>
              <a:rPr lang="ko-KR" altLang="en-US" sz="1500" dirty="0" smtClean="0"/>
              <a:t>분석 자료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DMI 			=&gt;	</a:t>
            </a:r>
            <a:r>
              <a:rPr lang="ko-KR" altLang="en-US" sz="1500" dirty="0" smtClean="0"/>
              <a:t>건물 섭취량</a:t>
            </a:r>
            <a:endParaRPr lang="en-US" altLang="ko-KR" sz="1500" dirty="0"/>
          </a:p>
          <a:p>
            <a:r>
              <a:rPr lang="en-US" altLang="ko-KR" sz="1500" dirty="0"/>
              <a:t>milk </a:t>
            </a:r>
            <a:r>
              <a:rPr lang="en-US" altLang="ko-KR" sz="1500" dirty="0" smtClean="0"/>
              <a:t>yield			=&gt;	</a:t>
            </a:r>
            <a:r>
              <a:rPr lang="ko-KR" altLang="en-US" sz="1500" dirty="0" smtClean="0"/>
              <a:t>우유 생산량</a:t>
            </a:r>
            <a:endParaRPr lang="en-US" altLang="ko-KR" sz="1500" dirty="0"/>
          </a:p>
          <a:p>
            <a:r>
              <a:rPr lang="en-US" altLang="ko-KR" sz="1500" dirty="0"/>
              <a:t>milk production </a:t>
            </a:r>
            <a:r>
              <a:rPr lang="en-US" altLang="ko-KR" sz="1500" dirty="0" smtClean="0"/>
              <a:t>efficiency	=&gt;	</a:t>
            </a:r>
            <a:r>
              <a:rPr lang="ko-KR" altLang="en-US" sz="1500" dirty="0" smtClean="0"/>
              <a:t>우유 생산 효율성</a:t>
            </a:r>
            <a:endParaRPr lang="en-US" altLang="ko-KR" sz="1500" dirty="0"/>
          </a:p>
          <a:p>
            <a:r>
              <a:rPr lang="en-US" altLang="ko-KR" sz="1500" dirty="0"/>
              <a:t>milk fat </a:t>
            </a:r>
            <a:r>
              <a:rPr lang="en-US" altLang="ko-KR" sz="1500" dirty="0" smtClean="0"/>
              <a:t>percentage		=&gt;	</a:t>
            </a:r>
            <a:r>
              <a:rPr lang="ko-KR" altLang="en-US" sz="1500" dirty="0" smtClean="0"/>
              <a:t>유지방 비율</a:t>
            </a:r>
            <a:endParaRPr lang="en-US" altLang="ko-KR" sz="1500" dirty="0"/>
          </a:p>
          <a:p>
            <a:r>
              <a:rPr lang="en-US" altLang="ko-KR" sz="1500" dirty="0"/>
              <a:t>milk fat </a:t>
            </a:r>
            <a:r>
              <a:rPr lang="en-US" altLang="ko-KR" sz="1500" dirty="0" smtClean="0"/>
              <a:t>yield		=&gt;	</a:t>
            </a:r>
            <a:r>
              <a:rPr lang="ko-KR" altLang="en-US" sz="1500" dirty="0" smtClean="0"/>
              <a:t>유지방 수율</a:t>
            </a:r>
            <a:endParaRPr lang="en-US" altLang="ko-KR" sz="1500" dirty="0"/>
          </a:p>
          <a:p>
            <a:r>
              <a:rPr lang="en-US" altLang="ko-KR" sz="1500" dirty="0"/>
              <a:t>milk protein </a:t>
            </a:r>
            <a:r>
              <a:rPr lang="en-US" altLang="ko-KR" sz="1500" dirty="0" smtClean="0"/>
              <a:t>percentage	=&gt;	</a:t>
            </a:r>
            <a:r>
              <a:rPr lang="ko-KR" altLang="en-US" sz="1500" dirty="0" err="1" smtClean="0"/>
              <a:t>유단백</a:t>
            </a:r>
            <a:r>
              <a:rPr lang="ko-KR" altLang="en-US" sz="1500" dirty="0" smtClean="0"/>
              <a:t> 비율</a:t>
            </a:r>
            <a:endParaRPr lang="en-US" altLang="ko-KR" sz="1500" dirty="0"/>
          </a:p>
          <a:p>
            <a:r>
              <a:rPr lang="en-US" altLang="ko-KR" sz="1500" dirty="0"/>
              <a:t>milk protein </a:t>
            </a:r>
            <a:r>
              <a:rPr lang="en-US" altLang="ko-KR" sz="1500" dirty="0" smtClean="0"/>
              <a:t>yield		=&gt;	</a:t>
            </a:r>
            <a:r>
              <a:rPr lang="ko-KR" altLang="en-US" sz="1500" dirty="0" err="1" smtClean="0"/>
              <a:t>유단백</a:t>
            </a:r>
            <a:r>
              <a:rPr lang="ko-KR" altLang="en-US" sz="1500" dirty="0" smtClean="0"/>
              <a:t> 수율</a:t>
            </a:r>
            <a:endParaRPr lang="en-US" altLang="ko-KR" sz="1500" dirty="0"/>
          </a:p>
          <a:p>
            <a:r>
              <a:rPr lang="en-US" altLang="ko-KR" sz="1500" dirty="0"/>
              <a:t>milk lactose </a:t>
            </a:r>
            <a:r>
              <a:rPr lang="en-US" altLang="ko-KR" sz="1500" dirty="0" smtClean="0"/>
              <a:t>percentage	=&gt;	</a:t>
            </a:r>
            <a:r>
              <a:rPr lang="ko-KR" altLang="en-US" sz="1500" dirty="0" smtClean="0"/>
              <a:t>유당 비율</a:t>
            </a:r>
            <a:endParaRPr lang="en-US" altLang="ko-KR" sz="1500" dirty="0"/>
          </a:p>
          <a:p>
            <a:r>
              <a:rPr lang="en-US" altLang="ko-KR" sz="1500" dirty="0" smtClean="0"/>
              <a:t>BCS			=&gt;	Body condition score</a:t>
            </a:r>
            <a:endParaRPr lang="en-US" altLang="ko-KR" sz="1500" dirty="0"/>
          </a:p>
          <a:p>
            <a:r>
              <a:rPr lang="en-US" altLang="ko-KR" sz="1500" dirty="0"/>
              <a:t>BW </a:t>
            </a:r>
            <a:r>
              <a:rPr lang="en-US" altLang="ko-KR" sz="1500" dirty="0" smtClean="0"/>
              <a:t>change		=&gt;	</a:t>
            </a:r>
            <a:r>
              <a:rPr lang="ko-KR" altLang="en-US" sz="1500" dirty="0" smtClean="0"/>
              <a:t>체중 변화</a:t>
            </a:r>
            <a:endParaRPr lang="en-US" altLang="ko-KR" sz="1500" dirty="0"/>
          </a:p>
          <a:p>
            <a:r>
              <a:rPr lang="en-US" altLang="ko-KR" sz="1500" dirty="0"/>
              <a:t>milk fatty acid </a:t>
            </a:r>
            <a:r>
              <a:rPr lang="en-US" altLang="ko-KR" sz="1500" dirty="0" smtClean="0"/>
              <a:t>profile	=&gt;	</a:t>
            </a:r>
            <a:r>
              <a:rPr lang="ko-KR" altLang="en-US" sz="1500" dirty="0" smtClean="0"/>
              <a:t>유지방산 프로필</a:t>
            </a:r>
            <a:r>
              <a:rPr lang="en-US" altLang="ko-KR" sz="1500" dirty="0" smtClean="0"/>
              <a:t>(next page)</a:t>
            </a:r>
            <a:endParaRPr lang="ko-KR" altLang="en-US" sz="15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8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4665662"/>
          </a:xfrm>
        </p:spPr>
        <p:txBody>
          <a:bodyPr>
            <a:noAutofit/>
          </a:bodyPr>
          <a:lstStyle/>
          <a:p>
            <a:r>
              <a:rPr lang="en-US" altLang="ko-KR" sz="1500" dirty="0"/>
              <a:t>milk fatty acid profile 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C6:0	    : </a:t>
            </a:r>
            <a:r>
              <a:rPr lang="en-US" altLang="ko-KR" sz="1500" dirty="0" err="1" smtClean="0"/>
              <a:t>Hexanoic</a:t>
            </a:r>
            <a:r>
              <a:rPr lang="en-US" altLang="ko-KR" sz="1500" dirty="0" smtClean="0"/>
              <a:t> acid</a:t>
            </a:r>
          </a:p>
          <a:p>
            <a:r>
              <a:rPr lang="en-US" altLang="ko-KR" sz="1500" dirty="0" smtClean="0"/>
              <a:t>C8:0	    : </a:t>
            </a:r>
            <a:r>
              <a:rPr lang="en-US" altLang="ko-KR" sz="1500" dirty="0" err="1" smtClean="0"/>
              <a:t>Caprylic</a:t>
            </a:r>
            <a:r>
              <a:rPr lang="en-US" altLang="ko-KR" sz="1500" dirty="0" smtClean="0"/>
              <a:t> acid</a:t>
            </a:r>
          </a:p>
          <a:p>
            <a:r>
              <a:rPr lang="en-US" altLang="ko-KR" sz="1500" dirty="0" smtClean="0"/>
              <a:t>C10:0	    : </a:t>
            </a:r>
            <a:r>
              <a:rPr lang="en-US" altLang="ko-KR" sz="1500" dirty="0" err="1" smtClean="0"/>
              <a:t>Decanoic</a:t>
            </a:r>
            <a:r>
              <a:rPr lang="en-US" altLang="ko-KR" sz="1500" dirty="0" smtClean="0"/>
              <a:t> acid</a:t>
            </a:r>
          </a:p>
          <a:p>
            <a:r>
              <a:rPr lang="en-US" altLang="ko-KR" sz="1500" dirty="0" smtClean="0"/>
              <a:t>C12:0	    : </a:t>
            </a:r>
            <a:r>
              <a:rPr lang="en-US" altLang="ko-KR" sz="1500" dirty="0" err="1" smtClean="0"/>
              <a:t>Lauric</a:t>
            </a:r>
            <a:r>
              <a:rPr lang="en-US" altLang="ko-KR" sz="1500" dirty="0" smtClean="0"/>
              <a:t> acid</a:t>
            </a:r>
          </a:p>
          <a:p>
            <a:r>
              <a:rPr lang="en-US" altLang="ko-KR" sz="1500" dirty="0" smtClean="0"/>
              <a:t>C14:0	    : </a:t>
            </a:r>
            <a:r>
              <a:rPr lang="en-US" altLang="ko-KR" sz="1500" dirty="0" err="1" smtClean="0"/>
              <a:t>Myristic</a:t>
            </a:r>
            <a:r>
              <a:rPr lang="en-US" altLang="ko-KR" sz="1500" dirty="0" smtClean="0"/>
              <a:t> acid</a:t>
            </a:r>
          </a:p>
          <a:p>
            <a:r>
              <a:rPr lang="en-US" altLang="ko-KR" sz="1500" dirty="0" smtClean="0"/>
              <a:t>C16:0	    : </a:t>
            </a:r>
            <a:r>
              <a:rPr lang="en-US" altLang="ko-KR" sz="1500" dirty="0" err="1" smtClean="0"/>
              <a:t>Palmitic</a:t>
            </a:r>
            <a:r>
              <a:rPr lang="en-US" altLang="ko-KR" sz="1500" dirty="0" smtClean="0"/>
              <a:t> acid</a:t>
            </a:r>
          </a:p>
          <a:p>
            <a:r>
              <a:rPr lang="en-US" altLang="ko-KR" sz="1500" dirty="0" smtClean="0"/>
              <a:t>C18:0	    : Stearic acid</a:t>
            </a:r>
          </a:p>
          <a:p>
            <a:r>
              <a:rPr lang="en-US" altLang="ko-KR" sz="1500" dirty="0" smtClean="0"/>
              <a:t>C18:1	    : Oleic acid</a:t>
            </a:r>
          </a:p>
          <a:p>
            <a:r>
              <a:rPr lang="en-US" altLang="ko-KR" sz="1500" dirty="0" smtClean="0"/>
              <a:t>Trans </a:t>
            </a:r>
            <a:r>
              <a:rPr lang="en-US" altLang="ko-KR" sz="1500" smtClean="0"/>
              <a:t>C18:1 </a:t>
            </a:r>
            <a:endParaRPr lang="en-US" altLang="ko-KR" sz="1500" dirty="0" smtClean="0"/>
          </a:p>
          <a:p>
            <a:r>
              <a:rPr lang="en-US" altLang="ko-KR" sz="1500" dirty="0" smtClean="0"/>
              <a:t>C18:2	    : Linoleic acid</a:t>
            </a:r>
          </a:p>
          <a:p>
            <a:r>
              <a:rPr lang="en-US" altLang="ko-KR" sz="1500" dirty="0" smtClean="0"/>
              <a:t>CLA	    : Conjugated </a:t>
            </a:r>
            <a:r>
              <a:rPr lang="en-US" altLang="ko-KR" sz="1500" dirty="0"/>
              <a:t>L</a:t>
            </a:r>
            <a:r>
              <a:rPr lang="en-US" altLang="ko-KR" sz="1500" dirty="0" smtClean="0"/>
              <a:t>inoleic Acid</a:t>
            </a:r>
          </a:p>
          <a:p>
            <a:r>
              <a:rPr lang="en-US" altLang="ko-KR" sz="1500" dirty="0" smtClean="0"/>
              <a:t>C18:3	    : </a:t>
            </a:r>
            <a:r>
              <a:rPr lang="en-US" altLang="ko-KR" sz="1500" dirty="0" err="1" smtClean="0"/>
              <a:t>Linolenic</a:t>
            </a:r>
            <a:r>
              <a:rPr lang="en-US" altLang="ko-KR" sz="1500" dirty="0" smtClean="0"/>
              <a:t> acid</a:t>
            </a:r>
            <a:endParaRPr lang="ko-KR" altLang="en-US" sz="15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911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9512" y="4797152"/>
            <a:ext cx="871296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Table 1. Summary 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of papers used for meta-analysis of production effects of </a:t>
            </a:r>
            <a:r>
              <a:rPr kumimoji="1" lang="en-US" altLang="ko-KR" sz="11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monensin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in lactating dairy cow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Table </a:t>
            </a: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2. Summary 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of effect size estimates of </a:t>
            </a:r>
            <a:r>
              <a:rPr kumimoji="1" lang="en-US" altLang="ko-KR" sz="11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monensin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on production in lactating dairy cows derived from meta-analysis</a:t>
            </a:r>
            <a:endParaRPr kumimoji="1" lang="en-US" altLang="ko-KR" sz="1100" dirty="0" smtClean="0">
              <a:solidFill>
                <a:schemeClr val="bg1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Table </a:t>
            </a:r>
            <a:r>
              <a:rPr kumimoji="1" lang="en-US" altLang="ko-KR" sz="1100" dirty="0" smtClean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3. Effect 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size estimates of </a:t>
            </a:r>
            <a:r>
              <a:rPr kumimoji="1" lang="en-US" altLang="ko-KR" sz="11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monensin</a:t>
            </a:r>
            <a:r>
              <a:rPr kumimoji="1" lang="en-US" altLang="ko-KR" sz="11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on milk fatty acid (FA) parameters in lactating dairy cows derived from meta-analysis</a:t>
            </a:r>
            <a:endParaRPr kumimoji="1" lang="ko-KR" altLang="ko-KR" sz="1100" dirty="0">
              <a:solidFill>
                <a:schemeClr val="bg1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91680" y="395953"/>
            <a:ext cx="2808312" cy="584775"/>
            <a:chOff x="1691680" y="533025"/>
            <a:chExt cx="2808312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691680" y="533025"/>
              <a:ext cx="280831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Result</a:t>
              </a:r>
              <a:endParaRPr kumimoji="1" lang="en-US" altLang="ko-KR" sz="1400" b="1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91680" y="836712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endParaRPr lang="en-US" altLang="ko-KR" sz="1100" dirty="0"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3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01" y="1125538"/>
            <a:ext cx="5839410" cy="4881562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855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11452</TotalTime>
  <Words>481</Words>
  <Application>Microsoft Office PowerPoint</Application>
  <PresentationFormat>화면 슬라이드 쇼(4:3)</PresentationFormat>
  <Paragraphs>112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굴림</vt:lpstr>
      <vt:lpstr>Arial</vt:lpstr>
      <vt:lpstr>Noto Sans</vt:lpstr>
      <vt:lpstr>맑은 고딕</vt:lpstr>
      <vt:lpstr>굴림체</vt:lpstr>
      <vt:lpstr>Office 테마</vt:lpstr>
      <vt:lpstr>A Meta-Analysis of the Impact of Monensin in Lactating Dairy Cattle. Part 2. Production Effects</vt:lpstr>
      <vt:lpstr>PowerPoint 프레젠테이션</vt:lpstr>
      <vt:lpstr>MONENSIN</vt:lpstr>
      <vt:lpstr>Materials</vt:lpstr>
      <vt:lpstr>Method</vt:lpstr>
      <vt:lpstr>Method</vt:lpstr>
      <vt:lpstr>Method</vt:lpstr>
      <vt:lpstr>PowerPoint 프레젠테이션</vt:lpstr>
      <vt:lpstr>Result</vt:lpstr>
      <vt:lpstr>Result</vt:lpstr>
      <vt:lpstr>Result</vt:lpstr>
      <vt:lpstr>PowerPoint 프레젠테이션</vt:lpstr>
      <vt:lpstr>Result</vt:lpstr>
      <vt:lpstr>Result</vt:lpstr>
      <vt:lpstr>PowerPoint 프레젠테이션</vt:lpstr>
      <vt:lpstr>Result</vt:lpstr>
      <vt:lpstr>Result</vt:lpstr>
      <vt:lpstr>PowerPoint 프레젠테이션</vt:lpstr>
      <vt:lpstr>Result</vt:lpstr>
      <vt:lpstr>Result</vt:lpstr>
      <vt:lpstr>Result</vt:lpstr>
      <vt:lpstr>Result</vt:lpstr>
      <vt:lpstr>Result</vt:lpstr>
      <vt:lpstr>Conclusions</vt:lpstr>
      <vt:lpstr>THANK YOU</vt:lpstr>
    </vt:vector>
  </TitlesOfParts>
  <Company>(주) 예스폼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김민석</cp:lastModifiedBy>
  <cp:revision>864</cp:revision>
  <dcterms:created xsi:type="dcterms:W3CDTF">2010-02-01T08:03:16Z</dcterms:created>
  <dcterms:modified xsi:type="dcterms:W3CDTF">2019-05-21T14:07:39Z</dcterms:modified>
</cp:coreProperties>
</file>